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591" autoAdjust="0"/>
    <p:restoredTop sz="94615" autoAdjust="0"/>
  </p:normalViewPr>
  <p:slideViewPr>
    <p:cSldViewPr>
      <p:cViewPr>
        <p:scale>
          <a:sx n="100" d="100"/>
          <a:sy n="100" d="100"/>
        </p:scale>
        <p:origin x="-1344"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99A26E0-BA6E-4AEC-8B2A-B57FA502E6DF}" type="datetimeFigureOut">
              <a:rPr lang="en-US" smtClean="0"/>
              <a:t>9/4/20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FD049B9-BBE8-4A3F-AABA-6E5EEECE00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9A26E0-BA6E-4AEC-8B2A-B57FA502E6DF}" type="datetimeFigureOut">
              <a:rPr lang="en-US" smtClean="0"/>
              <a:t>9/4/20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049B9-BBE8-4A3F-AABA-6E5EEECE00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9A26E0-BA6E-4AEC-8B2A-B57FA502E6DF}" type="datetimeFigureOut">
              <a:rPr lang="en-US" smtClean="0"/>
              <a:t>9/4/20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049B9-BBE8-4A3F-AABA-6E5EEECE00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99A26E0-BA6E-4AEC-8B2A-B57FA502E6DF}" type="datetimeFigureOut">
              <a:rPr lang="en-US" smtClean="0"/>
              <a:t>9/4/20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8FD049B9-BBE8-4A3F-AABA-6E5EEECE00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99A26E0-BA6E-4AEC-8B2A-B57FA502E6DF}" type="datetimeFigureOut">
              <a:rPr lang="en-US" smtClean="0"/>
              <a:t>9/4/20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8FD049B9-BBE8-4A3F-AABA-6E5EEECE0055}"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99A26E0-BA6E-4AEC-8B2A-B57FA502E6DF}" type="datetimeFigureOut">
              <a:rPr lang="en-US" smtClean="0"/>
              <a:t>9/4/20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8FD049B9-BBE8-4A3F-AABA-6E5EEECE00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99A26E0-BA6E-4AEC-8B2A-B57FA502E6DF}" type="datetimeFigureOut">
              <a:rPr lang="en-US" smtClean="0"/>
              <a:t>9/4/20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FD049B9-BBE8-4A3F-AABA-6E5EEECE005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9A26E0-BA6E-4AEC-8B2A-B57FA502E6DF}" type="datetimeFigureOut">
              <a:rPr lang="en-US" smtClean="0"/>
              <a:t>9/4/20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049B9-BBE8-4A3F-AABA-6E5EEECE00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99A26E0-BA6E-4AEC-8B2A-B57FA502E6DF}" type="datetimeFigureOut">
              <a:rPr lang="en-US" smtClean="0"/>
              <a:t>9/4/20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8FD049B9-BBE8-4A3F-AABA-6E5EEECE00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99A26E0-BA6E-4AEC-8B2A-B57FA502E6DF}" type="datetimeFigureOut">
              <a:rPr lang="en-US" smtClean="0"/>
              <a:t>9/4/20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FD049B9-BBE8-4A3F-AABA-6E5EEECE005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99A26E0-BA6E-4AEC-8B2A-B57FA502E6DF}" type="datetimeFigureOut">
              <a:rPr lang="en-US" smtClean="0"/>
              <a:t>9/4/20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FD049B9-BBE8-4A3F-AABA-6E5EEECE005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99A26E0-BA6E-4AEC-8B2A-B57FA502E6DF}" type="datetimeFigureOut">
              <a:rPr lang="en-US" smtClean="0"/>
              <a:t>9/4/20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FD049B9-BBE8-4A3F-AABA-6E5EEECE005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062912" cy="1470025"/>
          </a:xfrm>
        </p:spPr>
        <p:txBody>
          <a:bodyPr/>
          <a:lstStyle/>
          <a:p>
            <a:r>
              <a:rPr lang="en-US" b="1" u="sng" dirty="0" smtClean="0">
                <a:effectLst/>
                <a:latin typeface="Segoe Print" pitchFamily="2" charset="0"/>
              </a:rPr>
              <a:t>COUNSELLING SESSION</a:t>
            </a:r>
            <a:endParaRPr lang="en-US" b="1" u="sng" dirty="0">
              <a:effectLst/>
              <a:latin typeface="Segoe Print" pitchFamily="2" charset="0"/>
            </a:endParaRPr>
          </a:p>
        </p:txBody>
      </p:sp>
      <p:sp>
        <p:nvSpPr>
          <p:cNvPr id="3" name="Subtitle 2"/>
          <p:cNvSpPr>
            <a:spLocks noGrp="1"/>
          </p:cNvSpPr>
          <p:nvPr>
            <p:ph type="subTitle" idx="1"/>
          </p:nvPr>
        </p:nvSpPr>
        <p:spPr>
          <a:xfrm>
            <a:off x="228600" y="2590800"/>
            <a:ext cx="8763000" cy="3962400"/>
          </a:xfrm>
        </p:spPr>
        <p:txBody>
          <a:bodyPr>
            <a:normAutofit/>
          </a:bodyPr>
          <a:lstStyle/>
          <a:p>
            <a:pPr algn="l"/>
            <a:r>
              <a:rPr lang="en-US" b="1" u="sng" dirty="0" smtClean="0"/>
              <a:t>TOPIC</a:t>
            </a:r>
            <a:r>
              <a:rPr lang="en-US" dirty="0" smtClean="0"/>
              <a:t>: </a:t>
            </a:r>
            <a:r>
              <a:rPr lang="en-US" b="1" dirty="0" smtClean="0"/>
              <a:t>COPING STRATGIES FOR COLLEGE           	    STUDENTS IN THE  PRESENT SCENARIO</a:t>
            </a:r>
          </a:p>
          <a:p>
            <a:pPr algn="l"/>
            <a:endParaRPr lang="en-US" u="sng" dirty="0">
              <a:latin typeface="Calibri" pitchFamily="34" charset="0"/>
            </a:endParaRPr>
          </a:p>
          <a:p>
            <a:pPr algn="l"/>
            <a:endParaRPr lang="en-US" u="sng" dirty="0" smtClean="0">
              <a:latin typeface="Calibri" pitchFamily="34" charset="0"/>
            </a:endParaRPr>
          </a:p>
          <a:p>
            <a:pPr algn="l"/>
            <a:endParaRPr lang="en-US" u="sng" dirty="0">
              <a:latin typeface="Calibri" pitchFamily="34" charset="0"/>
            </a:endParaRPr>
          </a:p>
          <a:p>
            <a:pPr algn="l"/>
            <a:r>
              <a:rPr lang="en-US" b="1" u="sng" dirty="0" smtClean="0">
                <a:latin typeface="Calibri" pitchFamily="34" charset="0"/>
              </a:rPr>
              <a:t>Presented By: </a:t>
            </a:r>
          </a:p>
          <a:p>
            <a:pPr algn="l"/>
            <a:r>
              <a:rPr lang="en-US" dirty="0" err="1" smtClean="0">
                <a:latin typeface="Calibri" pitchFamily="34" charset="0"/>
              </a:rPr>
              <a:t>Dr</a:t>
            </a:r>
            <a:r>
              <a:rPr lang="en-US" dirty="0" smtClean="0">
                <a:latin typeface="Calibri" pitchFamily="34" charset="0"/>
              </a:rPr>
              <a:t> </a:t>
            </a:r>
            <a:r>
              <a:rPr lang="en-US" dirty="0" err="1" smtClean="0">
                <a:latin typeface="Calibri" pitchFamily="34" charset="0"/>
              </a:rPr>
              <a:t>Shama</a:t>
            </a:r>
            <a:r>
              <a:rPr lang="en-US" dirty="0" smtClean="0">
                <a:latin typeface="Calibri" pitchFamily="34" charset="0"/>
              </a:rPr>
              <a:t> </a:t>
            </a:r>
            <a:r>
              <a:rPr lang="en-US" dirty="0" err="1" smtClean="0">
                <a:latin typeface="Calibri" pitchFamily="34" charset="0"/>
              </a:rPr>
              <a:t>Hamdani</a:t>
            </a:r>
            <a:endParaRPr lang="en-US" dirty="0" smtClean="0">
              <a:latin typeface="Calibri" pitchFamily="34" charset="0"/>
            </a:endParaRPr>
          </a:p>
          <a:p>
            <a:pPr algn="l"/>
            <a:r>
              <a:rPr lang="en-US" dirty="0" smtClean="0">
                <a:latin typeface="Calibri" pitchFamily="34" charset="0"/>
              </a:rPr>
              <a:t>Consultant Clinical Psychologist</a:t>
            </a:r>
          </a:p>
          <a:p>
            <a:pPr algn="l"/>
            <a:endParaRPr lang="en-US" u="sng" dirty="0">
              <a:latin typeface="Calibri" pitchFamily="34" charset="0"/>
            </a:endParaRPr>
          </a:p>
        </p:txBody>
      </p:sp>
    </p:spTree>
    <p:extLst>
      <p:ext uri="{BB962C8B-B14F-4D97-AF65-F5344CB8AC3E}">
        <p14:creationId xmlns:p14="http://schemas.microsoft.com/office/powerpoint/2010/main" val="18084791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599"/>
            <a:ext cx="8062912" cy="1143000"/>
          </a:xfrm>
        </p:spPr>
        <p:txBody>
          <a:bodyPr/>
          <a:lstStyle/>
          <a:p>
            <a:pPr algn="l"/>
            <a:r>
              <a:rPr lang="en-US" b="1" dirty="0" smtClean="0">
                <a:effectLst/>
                <a:latin typeface="Segoe Print" pitchFamily="2" charset="0"/>
              </a:rPr>
              <a:t>Introduction</a:t>
            </a:r>
            <a:endParaRPr lang="en-US" b="1" dirty="0">
              <a:effectLst/>
              <a:latin typeface="Segoe Print" pitchFamily="2" charset="0"/>
            </a:endParaRPr>
          </a:p>
        </p:txBody>
      </p:sp>
      <p:sp>
        <p:nvSpPr>
          <p:cNvPr id="3" name="Subtitle 2"/>
          <p:cNvSpPr>
            <a:spLocks noGrp="1"/>
          </p:cNvSpPr>
          <p:nvPr>
            <p:ph type="subTitle" idx="1"/>
          </p:nvPr>
        </p:nvSpPr>
        <p:spPr>
          <a:xfrm>
            <a:off x="0" y="914400"/>
            <a:ext cx="8991600" cy="5715000"/>
          </a:xfrm>
        </p:spPr>
        <p:txBody>
          <a:bodyPr>
            <a:normAutofit/>
          </a:bodyPr>
          <a:lstStyle/>
          <a:p>
            <a:pPr marL="342900" indent="-342900" algn="l">
              <a:buFont typeface="Wingdings" pitchFamily="2" charset="2"/>
              <a:buChar char="v"/>
            </a:pPr>
            <a:r>
              <a:rPr lang="en-US" sz="2400" b="1" dirty="0" smtClean="0">
                <a:latin typeface="Calibri" pitchFamily="34" charset="0"/>
              </a:rPr>
              <a:t>COVID-19 has </a:t>
            </a:r>
            <a:r>
              <a:rPr lang="en-US" sz="2400" b="1" dirty="0">
                <a:latin typeface="Calibri" pitchFamily="34" charset="0"/>
              </a:rPr>
              <a:t>drastically changed the lives of millions around the world, including college </a:t>
            </a:r>
            <a:r>
              <a:rPr lang="en-US" sz="2400" b="1" dirty="0" smtClean="0">
                <a:latin typeface="Calibri" pitchFamily="34" charset="0"/>
              </a:rPr>
              <a:t>students by</a:t>
            </a:r>
            <a:r>
              <a:rPr lang="en-US" sz="2400" b="1" dirty="0" smtClean="0">
                <a:latin typeface="Calibri" pitchFamily="34" charset="0"/>
                <a:cs typeface="Times New Roman" pitchFamily="18" charset="0"/>
              </a:rPr>
              <a:t> </a:t>
            </a:r>
            <a:r>
              <a:rPr lang="en-US" sz="2400" b="1" dirty="0">
                <a:latin typeface="Calibri" pitchFamily="34" charset="0"/>
                <a:cs typeface="Times New Roman" pitchFamily="18" charset="0"/>
              </a:rPr>
              <a:t>putting significant stress on </a:t>
            </a:r>
            <a:r>
              <a:rPr lang="en-US" sz="2400" b="1" dirty="0" smtClean="0">
                <a:latin typeface="Calibri" pitchFamily="34" charset="0"/>
                <a:cs typeface="Times New Roman" pitchFamily="18" charset="0"/>
              </a:rPr>
              <a:t>them, their dreams are becoming nightmares.</a:t>
            </a:r>
          </a:p>
          <a:p>
            <a:pPr marL="342900" indent="-342900" algn="l">
              <a:buFont typeface="Arial" pitchFamily="34" charset="0"/>
              <a:buChar char="•"/>
            </a:pPr>
            <a:endParaRPr lang="en-US" sz="2400" dirty="0">
              <a:latin typeface="Calibri" pitchFamily="34" charset="0"/>
              <a:cs typeface="Times New Roman" pitchFamily="18" charset="0"/>
            </a:endParaRPr>
          </a:p>
          <a:p>
            <a:pPr marL="342900" indent="-342900" algn="l">
              <a:buFont typeface="Wingdings" pitchFamily="2" charset="2"/>
              <a:buChar char="v"/>
            </a:pPr>
            <a:r>
              <a:rPr lang="en-US" sz="2400" b="1" dirty="0" smtClean="0">
                <a:latin typeface="Calibri" pitchFamily="34" charset="0"/>
              </a:rPr>
              <a:t>Lockdown </a:t>
            </a:r>
            <a:r>
              <a:rPr lang="en-US" sz="2400" b="1" dirty="0">
                <a:latin typeface="Calibri" pitchFamily="34" charset="0"/>
              </a:rPr>
              <a:t>is the only option available to slowdown the rate of spreading the infection. </a:t>
            </a:r>
            <a:endParaRPr lang="en-US" sz="2400" b="1" dirty="0" smtClean="0">
              <a:latin typeface="Calibri" pitchFamily="34" charset="0"/>
            </a:endParaRPr>
          </a:p>
          <a:p>
            <a:pPr marL="342900" indent="-342900" algn="l">
              <a:buFont typeface="Arial" pitchFamily="34" charset="0"/>
              <a:buChar char="•"/>
            </a:pPr>
            <a:endParaRPr lang="en-US" sz="2400" b="1" dirty="0">
              <a:latin typeface="Calibri" pitchFamily="34" charset="0"/>
            </a:endParaRPr>
          </a:p>
          <a:p>
            <a:pPr marL="342900" indent="-342900" algn="l">
              <a:buFont typeface="Wingdings" pitchFamily="2" charset="2"/>
              <a:buChar char="v"/>
            </a:pPr>
            <a:r>
              <a:rPr lang="en-US" sz="2400" b="1" dirty="0" smtClean="0">
                <a:latin typeface="Calibri" pitchFamily="34" charset="0"/>
              </a:rPr>
              <a:t>In </a:t>
            </a:r>
            <a:r>
              <a:rPr lang="en-US" sz="2400" b="1" dirty="0">
                <a:latin typeface="Calibri" pitchFamily="34" charset="0"/>
              </a:rPr>
              <a:t>this process, all the education institutes were also locked down all of sudden. </a:t>
            </a:r>
            <a:endParaRPr lang="en-US" sz="2400" b="1" dirty="0" smtClean="0">
              <a:latin typeface="Calibri" pitchFamily="34" charset="0"/>
            </a:endParaRPr>
          </a:p>
          <a:p>
            <a:pPr marL="342900" indent="-342900" algn="l">
              <a:buFont typeface="Arial" pitchFamily="34" charset="0"/>
              <a:buChar char="•"/>
            </a:pPr>
            <a:endParaRPr lang="en-US" sz="2400" b="1" dirty="0">
              <a:latin typeface="Calibri" pitchFamily="34" charset="0"/>
            </a:endParaRPr>
          </a:p>
          <a:p>
            <a:pPr marL="342900" indent="-342900" algn="l">
              <a:buFont typeface="Wingdings" pitchFamily="2" charset="2"/>
              <a:buChar char="v"/>
            </a:pPr>
            <a:r>
              <a:rPr lang="en-US" sz="2400" b="1" dirty="0" smtClean="0">
                <a:latin typeface="Calibri" pitchFamily="34" charset="0"/>
              </a:rPr>
              <a:t>The </a:t>
            </a:r>
            <a:r>
              <a:rPr lang="en-US" sz="2400" b="1" dirty="0">
                <a:latin typeface="Calibri" pitchFamily="34" charset="0"/>
              </a:rPr>
              <a:t>students were in different phases of their academic year like some are about to complete the academic year, some are about to write their entrance examinations and some are writing their examinations. </a:t>
            </a:r>
            <a:endParaRPr lang="en-US" sz="2400" b="1" dirty="0" smtClean="0">
              <a:latin typeface="Calibri" pitchFamily="34" charset="0"/>
            </a:endParaRPr>
          </a:p>
          <a:p>
            <a:pPr marL="342900" indent="-342900" algn="l">
              <a:buFont typeface="Arial" pitchFamily="34" charset="0"/>
              <a:buChar char="•"/>
            </a:pPr>
            <a:endParaRPr lang="en-US" sz="2400" b="1" dirty="0">
              <a:latin typeface="Calibri" pitchFamily="34" charset="0"/>
            </a:endParaRPr>
          </a:p>
        </p:txBody>
      </p:sp>
    </p:spTree>
    <p:extLst>
      <p:ext uri="{BB962C8B-B14F-4D97-AF65-F5344CB8AC3E}">
        <p14:creationId xmlns:p14="http://schemas.microsoft.com/office/powerpoint/2010/main" val="11490658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9144000" cy="1905000"/>
          </a:xfrm>
        </p:spPr>
        <p:txBody>
          <a:bodyPr>
            <a:normAutofit/>
          </a:bodyPr>
          <a:lstStyle/>
          <a:p>
            <a:pPr algn="l"/>
            <a:r>
              <a:rPr lang="en-US" sz="4000" b="1" u="sng" dirty="0" smtClean="0">
                <a:effectLst/>
                <a:latin typeface="Segoe Print" pitchFamily="2" charset="0"/>
              </a:rPr>
              <a:t>Issues Faced by College Students</a:t>
            </a:r>
            <a:endParaRPr lang="en-US" sz="4000" b="1" u="sng" dirty="0">
              <a:effectLst/>
              <a:latin typeface="Segoe Print" pitchFamily="2" charset="0"/>
            </a:endParaRPr>
          </a:p>
        </p:txBody>
      </p:sp>
      <p:sp>
        <p:nvSpPr>
          <p:cNvPr id="3" name="Subtitle 2"/>
          <p:cNvSpPr>
            <a:spLocks noGrp="1"/>
          </p:cNvSpPr>
          <p:nvPr>
            <p:ph type="subTitle" idx="1"/>
          </p:nvPr>
        </p:nvSpPr>
        <p:spPr>
          <a:xfrm>
            <a:off x="152400" y="990600"/>
            <a:ext cx="8763000" cy="5562600"/>
          </a:xfrm>
        </p:spPr>
        <p:txBody>
          <a:bodyPr>
            <a:normAutofit lnSpcReduction="10000"/>
          </a:bodyPr>
          <a:lstStyle/>
          <a:p>
            <a:pPr marL="457200" indent="-457200" algn="l">
              <a:buFont typeface="Wingdings" pitchFamily="2" charset="2"/>
              <a:buChar char="v"/>
            </a:pPr>
            <a:r>
              <a:rPr lang="en-US" b="1" dirty="0" smtClean="0"/>
              <a:t>Uncertainty &amp; Helplessness           </a:t>
            </a:r>
          </a:p>
          <a:p>
            <a:pPr marL="457200" indent="-457200" algn="l">
              <a:buFont typeface="Wingdings" pitchFamily="2" charset="2"/>
              <a:buChar char="v"/>
            </a:pPr>
            <a:endParaRPr lang="en-US" b="1" dirty="0" smtClean="0"/>
          </a:p>
          <a:p>
            <a:pPr marL="457200" indent="-457200" algn="l">
              <a:buFont typeface="Wingdings" pitchFamily="2" charset="2"/>
              <a:buChar char="v"/>
            </a:pPr>
            <a:r>
              <a:rPr lang="en-US" b="1" dirty="0" smtClean="0"/>
              <a:t>Health concerns</a:t>
            </a:r>
          </a:p>
          <a:p>
            <a:pPr marL="457200" indent="-457200" algn="l">
              <a:buFont typeface="Wingdings" pitchFamily="2" charset="2"/>
              <a:buChar char="v"/>
            </a:pPr>
            <a:endParaRPr lang="en-US" b="1" dirty="0" smtClean="0"/>
          </a:p>
          <a:p>
            <a:pPr marL="457200" indent="-457200" algn="l">
              <a:buFont typeface="Wingdings" pitchFamily="2" charset="2"/>
              <a:buChar char="v"/>
            </a:pPr>
            <a:r>
              <a:rPr lang="en-US" b="1" dirty="0" smtClean="0"/>
              <a:t>Quarantine</a:t>
            </a:r>
          </a:p>
          <a:p>
            <a:pPr marL="457200" indent="-457200" algn="l">
              <a:buFont typeface="Wingdings" pitchFamily="2" charset="2"/>
              <a:buChar char="v"/>
            </a:pPr>
            <a:endParaRPr lang="en-US" b="1" dirty="0" smtClean="0"/>
          </a:p>
          <a:p>
            <a:pPr marL="457200" indent="-457200" algn="l">
              <a:buFont typeface="Wingdings" pitchFamily="2" charset="2"/>
              <a:buChar char="v"/>
            </a:pPr>
            <a:r>
              <a:rPr lang="en-US" b="1" dirty="0" smtClean="0"/>
              <a:t>Social Disconnect/Loneliness</a:t>
            </a:r>
          </a:p>
          <a:p>
            <a:pPr marL="457200" indent="-457200" algn="l">
              <a:buFont typeface="Wingdings" pitchFamily="2" charset="2"/>
              <a:buChar char="v"/>
            </a:pPr>
            <a:endParaRPr lang="en-US" b="1" dirty="0" smtClean="0"/>
          </a:p>
          <a:p>
            <a:pPr marL="457200" indent="-457200" algn="l">
              <a:buFont typeface="Wingdings" pitchFamily="2" charset="2"/>
              <a:buChar char="v"/>
            </a:pPr>
            <a:r>
              <a:rPr lang="en-US" b="1" dirty="0"/>
              <a:t>F</a:t>
            </a:r>
            <a:r>
              <a:rPr lang="en-US" b="1" dirty="0" smtClean="0"/>
              <a:t>inancial implications</a:t>
            </a:r>
          </a:p>
          <a:p>
            <a:pPr marL="457200" indent="-457200" algn="l">
              <a:buFont typeface="Wingdings" pitchFamily="2" charset="2"/>
              <a:buChar char="v"/>
            </a:pPr>
            <a:endParaRPr lang="en-US" b="1" dirty="0" smtClean="0"/>
          </a:p>
          <a:p>
            <a:pPr marL="457200" indent="-457200" algn="l">
              <a:buFont typeface="Wingdings" pitchFamily="2" charset="2"/>
              <a:buChar char="v"/>
            </a:pPr>
            <a:r>
              <a:rPr lang="en-US" b="1" dirty="0"/>
              <a:t>C</a:t>
            </a:r>
            <a:r>
              <a:rPr lang="en-US" b="1" dirty="0" smtClean="0"/>
              <a:t>hange </a:t>
            </a:r>
            <a:r>
              <a:rPr lang="en-US" b="1" dirty="0"/>
              <a:t>in </a:t>
            </a:r>
            <a:r>
              <a:rPr lang="en-US" b="1" dirty="0" smtClean="0"/>
              <a:t>lifestyles</a:t>
            </a:r>
          </a:p>
          <a:p>
            <a:pPr marL="457200" indent="-457200" algn="l">
              <a:buFont typeface="Wingdings" pitchFamily="2" charset="2"/>
              <a:buChar char="v"/>
            </a:pPr>
            <a:endParaRPr lang="en-US" b="1" dirty="0"/>
          </a:p>
          <a:p>
            <a:pPr marL="457200" indent="-457200" algn="l">
              <a:buFont typeface="Wingdings" pitchFamily="2" charset="2"/>
              <a:buChar char="v"/>
            </a:pPr>
            <a:r>
              <a:rPr lang="en-US" b="1" dirty="0" smtClean="0"/>
              <a:t>Unable to access online education</a:t>
            </a:r>
            <a:endParaRPr lang="en-US" b="1" dirty="0"/>
          </a:p>
        </p:txBody>
      </p:sp>
    </p:spTree>
    <p:extLst>
      <p:ext uri="{BB962C8B-B14F-4D97-AF65-F5344CB8AC3E}">
        <p14:creationId xmlns:p14="http://schemas.microsoft.com/office/powerpoint/2010/main" val="30581335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2808"/>
          </a:xfrm>
        </p:spPr>
        <p:txBody>
          <a:bodyPr>
            <a:normAutofit lnSpcReduction="10000"/>
          </a:bodyPr>
          <a:lstStyle/>
          <a:p>
            <a:pPr>
              <a:buFont typeface="Wingdings" pitchFamily="2" charset="2"/>
              <a:buChar char="v"/>
            </a:pPr>
            <a:r>
              <a:rPr lang="en-US" dirty="0" smtClean="0"/>
              <a:t>Excessive use of Online Games</a:t>
            </a:r>
          </a:p>
          <a:p>
            <a:pPr>
              <a:buFont typeface="Wingdings" pitchFamily="2" charset="2"/>
              <a:buChar char="v"/>
            </a:pPr>
            <a:endParaRPr lang="en-US" dirty="0"/>
          </a:p>
          <a:p>
            <a:pPr>
              <a:buFont typeface="Wingdings" pitchFamily="2" charset="2"/>
              <a:buChar char="v"/>
            </a:pPr>
            <a:r>
              <a:rPr lang="en-US" dirty="0" smtClean="0"/>
              <a:t>Anger &amp; Frustration</a:t>
            </a:r>
          </a:p>
          <a:p>
            <a:pPr>
              <a:buFont typeface="Wingdings" pitchFamily="2" charset="2"/>
              <a:buChar char="v"/>
            </a:pPr>
            <a:endParaRPr lang="en-US" dirty="0"/>
          </a:p>
          <a:p>
            <a:pPr>
              <a:buFont typeface="Wingdings" pitchFamily="2" charset="2"/>
              <a:buChar char="v"/>
            </a:pPr>
            <a:r>
              <a:rPr lang="en-US" dirty="0" smtClean="0"/>
              <a:t>Anxiety</a:t>
            </a:r>
          </a:p>
          <a:p>
            <a:pPr>
              <a:buFont typeface="Wingdings" pitchFamily="2" charset="2"/>
              <a:buChar char="v"/>
            </a:pPr>
            <a:endParaRPr lang="en-US" dirty="0" smtClean="0"/>
          </a:p>
          <a:p>
            <a:pPr>
              <a:buFont typeface="Wingdings" pitchFamily="2" charset="2"/>
              <a:buChar char="v"/>
            </a:pPr>
            <a:r>
              <a:rPr lang="en-US" dirty="0" smtClean="0"/>
              <a:t>Sleep difficulties </a:t>
            </a:r>
          </a:p>
          <a:p>
            <a:pPr>
              <a:buFont typeface="Wingdings" pitchFamily="2" charset="2"/>
              <a:buChar char="v"/>
            </a:pPr>
            <a:endParaRPr lang="en-US" dirty="0" smtClean="0"/>
          </a:p>
          <a:p>
            <a:pPr>
              <a:buFont typeface="Wingdings" pitchFamily="2" charset="2"/>
              <a:buChar char="v"/>
            </a:pPr>
            <a:r>
              <a:rPr lang="en-US" dirty="0"/>
              <a:t>D</a:t>
            </a:r>
            <a:r>
              <a:rPr lang="en-US" dirty="0" smtClean="0"/>
              <a:t>istress-related </a:t>
            </a:r>
            <a:r>
              <a:rPr lang="en-US" dirty="0"/>
              <a:t>social </a:t>
            </a:r>
            <a:r>
              <a:rPr lang="en-US" dirty="0" smtClean="0"/>
              <a:t>media </a:t>
            </a:r>
          </a:p>
          <a:p>
            <a:pPr>
              <a:buFont typeface="Wingdings" pitchFamily="2" charset="2"/>
              <a:buChar char="v"/>
            </a:pPr>
            <a:endParaRPr lang="en-US" dirty="0"/>
          </a:p>
          <a:p>
            <a:pPr>
              <a:buFont typeface="Wingdings" pitchFamily="2" charset="2"/>
              <a:buChar char="v"/>
            </a:pPr>
            <a:r>
              <a:rPr lang="en-US" dirty="0" smtClean="0"/>
              <a:t>Fear of acquiring </a:t>
            </a:r>
            <a:r>
              <a:rPr lang="en-US" dirty="0"/>
              <a:t>COVID-19 infection</a:t>
            </a:r>
          </a:p>
          <a:p>
            <a:endParaRPr lang="en-US" dirty="0"/>
          </a:p>
        </p:txBody>
      </p:sp>
    </p:spTree>
    <p:extLst>
      <p:ext uri="{BB962C8B-B14F-4D97-AF65-F5344CB8AC3E}">
        <p14:creationId xmlns:p14="http://schemas.microsoft.com/office/powerpoint/2010/main" val="42710199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lstStyle/>
          <a:p>
            <a:pPr>
              <a:buFont typeface="Wingdings" pitchFamily="2" charset="2"/>
              <a:buChar char="v"/>
            </a:pPr>
            <a:r>
              <a:rPr lang="en-US" dirty="0" smtClean="0"/>
              <a:t>Screen Addiction</a:t>
            </a:r>
          </a:p>
          <a:p>
            <a:pPr>
              <a:buFont typeface="Wingdings" pitchFamily="2" charset="2"/>
              <a:buChar char="v"/>
            </a:pPr>
            <a:endParaRPr lang="en-US" dirty="0"/>
          </a:p>
          <a:p>
            <a:pPr>
              <a:buFont typeface="Wingdings" pitchFamily="2" charset="2"/>
              <a:buChar char="v"/>
            </a:pPr>
            <a:r>
              <a:rPr lang="en-US" dirty="0" smtClean="0"/>
              <a:t>Nightmares</a:t>
            </a:r>
          </a:p>
          <a:p>
            <a:pPr>
              <a:buFont typeface="Wingdings" pitchFamily="2" charset="2"/>
              <a:buChar char="v"/>
            </a:pPr>
            <a:endParaRPr lang="en-US" dirty="0"/>
          </a:p>
          <a:p>
            <a:pPr>
              <a:buFont typeface="Wingdings" pitchFamily="2" charset="2"/>
              <a:buChar char="v"/>
            </a:pPr>
            <a:r>
              <a:rPr lang="en-US" dirty="0" smtClean="0"/>
              <a:t>Self-harming Behavior</a:t>
            </a:r>
          </a:p>
          <a:p>
            <a:endParaRPr lang="en-US" dirty="0"/>
          </a:p>
          <a:p>
            <a:pPr>
              <a:buFont typeface="Wingdings" pitchFamily="2" charset="2"/>
              <a:buChar char="v"/>
            </a:pPr>
            <a:r>
              <a:rPr lang="en-US" dirty="0" smtClean="0"/>
              <a:t>Substance Abuse</a:t>
            </a:r>
          </a:p>
          <a:p>
            <a:endParaRPr lang="en-US" dirty="0"/>
          </a:p>
          <a:p>
            <a:pPr>
              <a:buFont typeface="Wingdings" pitchFamily="2" charset="2"/>
              <a:buChar char="v"/>
            </a:pPr>
            <a:r>
              <a:rPr lang="en-US" dirty="0" smtClean="0"/>
              <a:t>Suicidal Ideations &amp; Attempts</a:t>
            </a:r>
          </a:p>
          <a:p>
            <a:endParaRPr lang="en-US" dirty="0"/>
          </a:p>
          <a:p>
            <a:pPr>
              <a:buFont typeface="Wingdings" pitchFamily="2" charset="2"/>
              <a:buChar char="v"/>
            </a:pPr>
            <a:r>
              <a:rPr lang="en-US" dirty="0" smtClean="0"/>
              <a:t>Increased Suicide Rates</a:t>
            </a:r>
          </a:p>
          <a:p>
            <a:pPr>
              <a:buFont typeface="Wingdings" pitchFamily="2" charset="2"/>
              <a:buChar char="v"/>
            </a:pPr>
            <a:endParaRPr lang="en-US" dirty="0"/>
          </a:p>
          <a:p>
            <a:pPr>
              <a:buFont typeface="Wingdings" pitchFamily="2" charset="2"/>
              <a:buChar char="v"/>
            </a:pPr>
            <a:endParaRPr lang="en-US" dirty="0" smtClean="0"/>
          </a:p>
          <a:p>
            <a:endParaRPr lang="en-US" dirty="0"/>
          </a:p>
        </p:txBody>
      </p:sp>
    </p:spTree>
    <p:extLst>
      <p:ext uri="{BB962C8B-B14F-4D97-AF65-F5344CB8AC3E}">
        <p14:creationId xmlns:p14="http://schemas.microsoft.com/office/powerpoint/2010/main" val="32267641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9144000" cy="1905000"/>
          </a:xfrm>
        </p:spPr>
        <p:txBody>
          <a:bodyPr>
            <a:normAutofit/>
          </a:bodyPr>
          <a:lstStyle/>
          <a:p>
            <a:pPr algn="l"/>
            <a:r>
              <a:rPr lang="en-US" sz="4000" b="1" u="sng" dirty="0" smtClean="0">
                <a:effectLst/>
                <a:latin typeface="Segoe Print" pitchFamily="2" charset="0"/>
              </a:rPr>
              <a:t>Coping Techniques for Students</a:t>
            </a:r>
            <a:endParaRPr lang="en-US" sz="4000" b="1" u="sng" dirty="0">
              <a:effectLst/>
              <a:latin typeface="Segoe Print" pitchFamily="2" charset="0"/>
            </a:endParaRPr>
          </a:p>
        </p:txBody>
      </p:sp>
      <p:sp>
        <p:nvSpPr>
          <p:cNvPr id="3" name="Subtitle 2"/>
          <p:cNvSpPr>
            <a:spLocks noGrp="1"/>
          </p:cNvSpPr>
          <p:nvPr>
            <p:ph type="subTitle" idx="1"/>
          </p:nvPr>
        </p:nvSpPr>
        <p:spPr>
          <a:xfrm>
            <a:off x="152400" y="990600"/>
            <a:ext cx="8763000" cy="5562600"/>
          </a:xfrm>
        </p:spPr>
        <p:txBody>
          <a:bodyPr>
            <a:normAutofit/>
          </a:bodyPr>
          <a:lstStyle/>
          <a:p>
            <a:pPr marL="457200" indent="-457200" algn="l">
              <a:buFont typeface="Wingdings" pitchFamily="2" charset="2"/>
              <a:buChar char="v"/>
            </a:pPr>
            <a:endParaRPr lang="en-U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762000"/>
            <a:ext cx="8458200" cy="619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8386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descr="\\Mac\Home\Desktop\8-Gestes-repères_COVID19-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848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1388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828506"/>
          </a:xfrm>
        </p:spPr>
        <p:txBody>
          <a:bodyPr/>
          <a:lstStyle/>
          <a:p>
            <a:r>
              <a:rPr lang="en-US" dirty="0" smtClean="0"/>
              <a:t>      </a:t>
            </a:r>
            <a:r>
              <a:rPr lang="en-US" sz="8000" b="1" dirty="0" smtClean="0"/>
              <a:t>THANK YOU</a:t>
            </a:r>
            <a:r>
              <a:rPr lang="en-US" dirty="0" smtClean="0"/>
              <a:t/>
            </a:r>
            <a:br>
              <a:rPr lang="en-US" dirty="0" smtClean="0"/>
            </a:br>
            <a:endParaRPr lang="en-US" dirty="0"/>
          </a:p>
        </p:txBody>
      </p:sp>
    </p:spTree>
    <p:extLst>
      <p:ext uri="{BB962C8B-B14F-4D97-AF65-F5344CB8AC3E}">
        <p14:creationId xmlns:p14="http://schemas.microsoft.com/office/powerpoint/2010/main" val="14909349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534400" cy="5523706"/>
          </a:xfrm>
        </p:spPr>
        <p:txBody>
          <a:bodyPr>
            <a:normAutofit/>
          </a:bodyPr>
          <a:lstStyle/>
          <a:p>
            <a:r>
              <a:rPr lang="en-US" sz="4800" b="1" dirty="0" smtClean="0"/>
              <a:t>FOR FURTHER ASSISTANCE</a:t>
            </a:r>
            <a:br>
              <a:rPr lang="en-US" sz="4800" b="1" dirty="0" smtClean="0"/>
            </a:br>
            <a:r>
              <a:rPr lang="en-US" sz="4800" b="1" dirty="0" smtClean="0"/>
              <a:t> </a:t>
            </a:r>
            <a:br>
              <a:rPr lang="en-US" sz="4800" b="1" dirty="0" smtClean="0"/>
            </a:br>
            <a:r>
              <a:rPr lang="en-US" sz="4800" b="1" dirty="0" smtClean="0"/>
              <a:t>      CALL 9981009900</a:t>
            </a:r>
            <a:endParaRPr lang="en-US" sz="4800" b="1" dirty="0"/>
          </a:p>
        </p:txBody>
      </p:sp>
    </p:spTree>
    <p:extLst>
      <p:ext uri="{BB962C8B-B14F-4D97-AF65-F5344CB8AC3E}">
        <p14:creationId xmlns:p14="http://schemas.microsoft.com/office/powerpoint/2010/main" val="9445374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TotalTime>
  <Words>179</Words>
  <Application>Microsoft Macintosh PowerPoint</Application>
  <PresentationFormat>On-screen Show (4:3)</PresentationFormat>
  <Paragraphs>56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Verve</vt:lpstr>
      <vt:lpstr>COUNSELLING SESSION</vt:lpstr>
      <vt:lpstr>Introduction</vt:lpstr>
      <vt:lpstr>Issues Faced by College Students</vt:lpstr>
      <vt:lpstr>PowerPoint Presentation</vt:lpstr>
      <vt:lpstr>PowerPoint Presentation</vt:lpstr>
      <vt:lpstr>Coping Techniques for Students</vt:lpstr>
      <vt:lpstr>PowerPoint Presentation</vt:lpstr>
      <vt:lpstr>      THANK YOU </vt:lpstr>
      <vt:lpstr>FOR FURTHER ASSISTANCE         CALL 9981009900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COUNSELLING SESSION</dc:title>
  <dc:creator>apple</dc:creator>
  <cp:lastModifiedBy>apple</cp:lastModifiedBy>
  <cp:revision>12</cp:revision>
  <dcterms:created xsi:type="dcterms:W3CDTF">2020-09-04T12:38:48Z</dcterms:created>
  <dcterms:modified xsi:type="dcterms:W3CDTF">2020-09-04T16:30:05Z</dcterms:modified>
</cp:coreProperties>
</file>